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1" r:id="rId7"/>
    <p:sldId id="269" r:id="rId8"/>
    <p:sldId id="264" r:id="rId9"/>
    <p:sldId id="263" r:id="rId10"/>
    <p:sldId id="268" r:id="rId11"/>
    <p:sldId id="266" r:id="rId12"/>
    <p:sldId id="262" r:id="rId13"/>
    <p:sldId id="260" r:id="rId14"/>
    <p:sldId id="265" r:id="rId15"/>
    <p:sldId id="272" r:id="rId16"/>
    <p:sldId id="274" r:id="rId17"/>
    <p:sldId id="267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2105E6-C9AF-4161-AFFD-273FEBD25D22}">
          <p14:sldIdLst>
            <p14:sldId id="256"/>
            <p14:sldId id="257"/>
            <p14:sldId id="258"/>
            <p14:sldId id="259"/>
            <p14:sldId id="261"/>
          </p14:sldIdLst>
        </p14:section>
        <p14:section name="Summary Section" id="{2FE1EE15-61B7-4B67-BEF6-E98215200387}">
          <p14:sldIdLst>
            <p14:sldId id="271"/>
          </p14:sldIdLst>
        </p14:section>
        <p14:section name="Section 1" id="{1A4B779B-B746-48FD-BBB8-5BF32666ED42}">
          <p14:sldIdLst>
            <p14:sldId id="269"/>
          </p14:sldIdLst>
        </p14:section>
        <p14:section name="Section 2" id="{3CE04E05-89D4-438C-8C50-715E20294D14}">
          <p14:sldIdLst>
            <p14:sldId id="264"/>
          </p14:sldIdLst>
        </p14:section>
        <p14:section name="Section 3" id="{4482CB30-4476-40E2-80C0-C6545958C54E}">
          <p14:sldIdLst>
            <p14:sldId id="263"/>
          </p14:sldIdLst>
        </p14:section>
        <p14:section name="Section 3" id="{8F933E2F-7E3F-43AC-8D5F-053B3E90F91F}">
          <p14:sldIdLst/>
        </p14:section>
        <p14:section name="Section 4" id="{68722B7D-0419-488B-A337-2DE789280C31}">
          <p14:sldIdLst>
            <p14:sldId id="268"/>
          </p14:sldIdLst>
        </p14:section>
        <p14:section name="Section 5" id="{7DB59CA9-0533-490B-A172-36C919FD32CB}">
          <p14:sldIdLst>
            <p14:sldId id="266"/>
          </p14:sldIdLst>
        </p14:section>
        <p14:section name="Untitled Section" id="{9EC84AD3-CE86-4FE9-B167-DBB3C1634EAE}">
          <p14:sldIdLst>
            <p14:sldId id="262"/>
          </p14:sldIdLst>
        </p14:section>
        <p14:section name="model" id="{762E912B-D4F3-4C2F-BB4E-F8D370A47DC0}">
          <p14:sldIdLst>
            <p14:sldId id="260"/>
          </p14:sldIdLst>
        </p14:section>
        <p14:section name="eval" id="{18187704-8F11-4E6A-8F55-82D40E6E80A9}">
          <p14:sldIdLst>
            <p14:sldId id="265"/>
          </p14:sldIdLst>
        </p14:section>
        <p14:section name="remodel" id="{6E6D7C28-E682-4713-8523-C4DED3918243}">
          <p14:sldIdLst>
            <p14:sldId id="272"/>
          </p14:sldIdLst>
        </p14:section>
        <p14:section name="ui" id="{4B835F1D-E6B4-4211-844F-969B2BF2AFB0}">
          <p14:sldIdLst>
            <p14:sldId id="274"/>
            <p14:sldId id="26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FC82"/>
    <a:srgbClr val="087E0B"/>
    <a:srgbClr val="64E495"/>
    <a:srgbClr val="62E0E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CBC9AF-2DBC-46FC-9272-1021E71DB505}" v="33" dt="2024-02-07T13:31:58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6195-2DDE-E48D-D4A7-2C76127AC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A2EF3-51B3-448D-1493-036E065CD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95D67-B283-3B97-34D5-89CAF055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0A60F-4FEC-FA2C-F165-83A0C75E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468D2-8230-50DD-527C-BD7DB973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37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C91B-4E7D-9412-A412-A31C0068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31C91-565C-C3BC-BA5F-2520E0F36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B389-F411-DAEA-73CD-DF4F03B1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1A58E-5766-FF3B-E8F1-9D00DA94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00B0D-7733-5CE1-AB3D-71F6835F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55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F5235-D9DE-C975-E3AE-B741E9626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7E5A1-ABCD-0192-24B1-D68631E7F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C143-C282-37A1-583F-B60486ABB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2309A-2E2A-50BB-4DDA-5D12454B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8070-A5C6-940A-8ED5-0059D605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21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EF2A-9E03-AE2B-74F6-E1759CC7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AB4C7-B3FF-A4D4-0860-518745EF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557A-1279-2708-0344-83FA0F25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4899D-8102-B41C-A1E8-F33804A4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C460D-1CA2-D21C-8673-A13F89DD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4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44D-D8B3-0435-E9A7-69D19D34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7F062-8563-10CF-830F-76BEC95D8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F1C99-DEFB-F7E6-3C29-30537435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BB7DC-4F48-3362-7586-B0F5323F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56B9-7D6A-8CB4-3D49-FB3A747E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54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AD50-F6F3-2089-0416-FC98F26C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0699-7758-DAFD-722E-56D589443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2A5C1-12FD-A68E-47BB-2F93270F9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EDC30-98B2-BCCE-BD19-7CA978A2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A08F8-1B4A-3AA9-63EB-16B144BE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EB350-C1A7-ACD3-1738-B8F52D77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24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713C-AA02-912F-10FE-57BB30F0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E54B9-3C94-BE56-7534-AA056702A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193BC-6795-DA69-0859-2F6F97CA5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35855-9820-352E-D2D3-E37CCE02E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A5FBC-5E6E-128C-F4B3-2FDFA929B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9CE6D7-7753-D5B4-FAAE-2431122E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9FFEF5-A0BE-B5E3-3770-F5EDBE4F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D9913-9C2F-10F2-0B08-AB33E365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93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4BDA-4BA5-5F50-B067-6715989D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7DD55-BE2B-6A07-EE3C-ECC422E8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96DA6-DDA5-530D-FFF3-6CA758FD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D77ED-AE62-875C-D8A1-D61FABDD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93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199F3-EA6E-3464-7574-6EF211BD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9447E-DB3E-BD27-F51A-55B2D974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3F2B0-6A98-510F-C107-AC48980C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9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8EFA-C7CB-FBA5-4E5A-58084F2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00837-F2C9-D2DC-AE33-433F0A83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4502C-8989-24CD-93DE-D6CB6F820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BB95F-5CFC-4320-B155-DD5DBFEE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1334D-4F88-5F06-D0FA-1876CA0E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0A21F-A0B0-26FC-6131-D40E15DB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99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7082-FA5C-5D49-061D-6240C05E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C86718-F9F1-EF44-037A-E01830BAA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539B5-109A-4222-85FB-8CC6C2B67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77E62-8136-054E-4D39-4363FD1C3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BB3A0-FBC0-8034-159B-C8E7681F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7D23B-1BE0-A9A8-D889-AA3CCB25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321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4FC24-D932-4DA3-7265-EDE64FB3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E0BE-B06A-36FB-5B5F-FB1FF575C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640A5-A40E-488C-A942-34AC0451F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67633-03C0-4726-97EC-0852BBD31C9A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F487E-8C78-9A99-F7D3-53ADBEE6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80F1-1D0E-5B62-2CAC-75874520B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36D74-1752-4375-81B6-E57F53C99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39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microsoft.com/office/2007/relationships/hdphoto" Target="../media/hdphoto1.wdp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thebluediamondgallery.com/wooden-tile/h/home-loan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hyperlink" Target="http://www.reflectionsofthevoid.com/2018/01/links-of-day-11012018-two-machine.html" TargetMode="External"/><Relationship Id="rId7" Type="http://schemas.openxmlformats.org/officeDocument/2006/relationships/image" Target="../media/image31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46097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t/thank-you.html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1.jpg"/><Relationship Id="rId3" Type="http://schemas.openxmlformats.org/officeDocument/2006/relationships/image" Target="../media/image5.jpeg"/><Relationship Id="rId7" Type="http://schemas.openxmlformats.org/officeDocument/2006/relationships/image" Target="../media/image7.jpg"/><Relationship Id="rId12" Type="http://schemas.openxmlformats.org/officeDocument/2006/relationships/image" Target="../media/image11.jpg"/><Relationship Id="rId2" Type="http://schemas.openxmlformats.org/officeDocument/2006/relationships/image" Target="../media/image4.jpeg"/><Relationship Id="rId16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0.jpg"/><Relationship Id="rId5" Type="http://schemas.openxmlformats.org/officeDocument/2006/relationships/image" Target="../media/image6.jpg"/><Relationship Id="rId15" Type="http://schemas.openxmlformats.org/officeDocument/2006/relationships/image" Target="../media/image13.jpg"/><Relationship Id="rId10" Type="http://schemas.openxmlformats.org/officeDocument/2006/relationships/image" Target="../media/image10.jpg"/><Relationship Id="rId4" Type="http://schemas.openxmlformats.org/officeDocument/2006/relationships/image" Target="../media/image6.jpg"/><Relationship Id="rId9" Type="http://schemas.openxmlformats.org/officeDocument/2006/relationships/image" Target="../media/image8.jpg"/><Relationship Id="rId1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10.xml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12" Type="http://schemas.openxmlformats.org/officeDocument/2006/relationships/slide" Target="slide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.xml"/><Relationship Id="rId5" Type="http://schemas.openxmlformats.org/officeDocument/2006/relationships/image" Target="../media/image15.png"/><Relationship Id="rId10" Type="http://schemas.openxmlformats.org/officeDocument/2006/relationships/slide" Target="slide7.xml"/><Relationship Id="rId4" Type="http://schemas.openxmlformats.org/officeDocument/2006/relationships/hyperlink" Target="https://www.rawpixel.com/image/380207/aerial-view-business-data-analysis-graph" TargetMode="External"/><Relationship Id="rId9" Type="http://schemas.openxmlformats.org/officeDocument/2006/relationships/image" Target="../media/image19.png"/><Relationship Id="rId1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A3ADEB-EF64-4868-E059-BA402CF721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234604" cy="6881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78C5A-BBC0-F3C6-6F12-58374F9C6676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thebluediamondgallery.com/wooden-tile/h/home-loan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E04599-27D1-2CBE-6EE5-82505B177333}"/>
              </a:ext>
            </a:extLst>
          </p:cNvPr>
          <p:cNvSpPr txBox="1"/>
          <p:nvPr/>
        </p:nvSpPr>
        <p:spPr>
          <a:xfrm>
            <a:off x="4276726" y="749468"/>
            <a:ext cx="3933824" cy="11079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Geeks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A8D1A7-D1CC-6F49-1013-F8B2571FBCD2}"/>
              </a:ext>
            </a:extLst>
          </p:cNvPr>
          <p:cNvSpPr txBox="1"/>
          <p:nvPr/>
        </p:nvSpPr>
        <p:spPr>
          <a:xfrm>
            <a:off x="3419475" y="2582967"/>
            <a:ext cx="5648325" cy="156966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Problem:</a:t>
            </a:r>
          </a:p>
          <a:p>
            <a:r>
              <a:rPr lang="en-US" sz="3200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Customer’s eligibility for Home</a:t>
            </a:r>
          </a:p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3200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loan.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CF2042-09FD-3020-0011-704843F12349}"/>
              </a:ext>
            </a:extLst>
          </p:cNvPr>
          <p:cNvSpPr txBox="1"/>
          <p:nvPr/>
        </p:nvSpPr>
        <p:spPr>
          <a:xfrm>
            <a:off x="9286875" y="5194430"/>
            <a:ext cx="2686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Mentors:</a:t>
            </a:r>
          </a:p>
          <a:p>
            <a:r>
              <a:rPr lang="en-I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Adwait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Pande</a:t>
            </a:r>
          </a:p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Ankur Sharma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63472F-B3F3-2497-AF7F-EEB44087F111}"/>
              </a:ext>
            </a:extLst>
          </p:cNvPr>
          <p:cNvSpPr txBox="1"/>
          <p:nvPr/>
        </p:nvSpPr>
        <p:spPr>
          <a:xfrm>
            <a:off x="575366" y="4690067"/>
            <a:ext cx="5762625" cy="163121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IN" sz="2000" b="1" u="sng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Team Members:</a:t>
            </a:r>
          </a:p>
          <a:p>
            <a:r>
              <a:rPr lang="en-US" altLang="en-IN" sz="2000" b="1" dirty="0" err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Vinirmith</a:t>
            </a:r>
            <a:r>
              <a:rPr lang="en-US" altLang="en-IN" sz="2000" b="1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                      Sai </a:t>
            </a:r>
            <a:r>
              <a:rPr lang="en-US" altLang="en-IN" sz="2000" b="1" dirty="0" err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Krian</a:t>
            </a:r>
            <a:endParaRPr lang="en-IN" sz="2000" b="1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IN" sz="2000" b="1" i="0" dirty="0" err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Chidvilas</a:t>
            </a:r>
            <a:r>
              <a:rPr lang="en-US" altLang="en-IN" sz="20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                      Geetanjali</a:t>
            </a:r>
          </a:p>
          <a:p>
            <a:r>
              <a:rPr lang="en-US" altLang="en-IN" sz="20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Harsha                           Keerthi</a:t>
            </a:r>
          </a:p>
          <a:p>
            <a:r>
              <a:rPr lang="en-US" altLang="en-IN" sz="20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Sravanthi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9" name="Slide Zoom 68">
                <a:extLst>
                  <a:ext uri="{FF2B5EF4-FFF2-40B4-BE49-F238E27FC236}">
                    <a16:creationId xmlns:a16="http://schemas.microsoft.com/office/drawing/2014/main" id="{93D06A7A-24AF-D575-3E58-96EDD4BCE6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1307435"/>
                  </p:ext>
                </p:extLst>
              </p:nvPr>
            </p:nvGraphicFramePr>
            <p:xfrm rot="19860212">
              <a:off x="558615" y="1719581"/>
              <a:ext cx="1122887" cy="821988"/>
            </p:xfrm>
            <a:graphic>
              <a:graphicData uri="http://schemas.microsoft.com/office/powerpoint/2016/slidezoom">
                <pslz:sldZm>
                  <pslz:sldZmObj sldId="257" cId="3168609106">
                    <pslz:zmPr id="{FFCA95CB-BC83-409F-9141-18D841D90A13}" returnToParent="0" imageType="cover" transitionDur="125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9860212">
                          <a:off x="0" y="0"/>
                          <a:ext cx="1122887" cy="82198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9" name="Slide Zoom 6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3D06A7A-24AF-D575-3E58-96EDD4BCE6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60212">
                <a:off x="558615" y="1719581"/>
                <a:ext cx="1122887" cy="8219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689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9B502DFC-522C-1F14-726D-83CB725B46F4}"/>
              </a:ext>
            </a:extLst>
          </p:cNvPr>
          <p:cNvSpPr txBox="1"/>
          <p:nvPr/>
        </p:nvSpPr>
        <p:spPr>
          <a:xfrm>
            <a:off x="6918179" y="2304518"/>
            <a:ext cx="4721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There are 11 people who got rejected with high Credit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There are 531 people who got accepted with low Credit Score</a:t>
            </a:r>
          </a:p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Screenshot 2024-02-06 100946">
            <a:extLst>
              <a:ext uri="{FF2B5EF4-FFF2-40B4-BE49-F238E27FC236}">
                <a16:creationId xmlns:a16="http://schemas.microsoft.com/office/drawing/2014/main" id="{E25520B7-EA68-A629-FD6A-FA1B5F9E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" y="1649095"/>
            <a:ext cx="5627370" cy="4121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B8286-2A4A-AE8F-2E56-41A1703488F1}"/>
              </a:ext>
            </a:extLst>
          </p:cNvPr>
          <p:cNvSpPr txBox="1"/>
          <p:nvPr/>
        </p:nvSpPr>
        <p:spPr>
          <a:xfrm>
            <a:off x="304809" y="589748"/>
            <a:ext cx="2785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Initial Findings</a:t>
            </a:r>
            <a:endParaRPr lang="en-IN" sz="3200" dirty="0">
              <a:solidFill>
                <a:srgbClr val="C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BC3B464-5B8C-FAC3-308F-D45C846F18C5}"/>
              </a:ext>
            </a:extLst>
          </p:cNvPr>
          <p:cNvSpPr/>
          <p:nvPr/>
        </p:nvSpPr>
        <p:spPr>
          <a:xfrm rot="20251617">
            <a:off x="8984152" y="630998"/>
            <a:ext cx="589280" cy="584775"/>
          </a:xfrm>
          <a:prstGeom prst="hex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B63DDFF-A371-D9C7-AA25-C48AC77F2D7D}"/>
              </a:ext>
            </a:extLst>
          </p:cNvPr>
          <p:cNvSpPr/>
          <p:nvPr/>
        </p:nvSpPr>
        <p:spPr>
          <a:xfrm rot="20113231">
            <a:off x="10157256" y="4992625"/>
            <a:ext cx="2601591" cy="2303762"/>
          </a:xfrm>
          <a:prstGeom prst="hexagon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0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F1CFA45-F168-D7FB-A103-0A2C7262F89F}"/>
              </a:ext>
            </a:extLst>
          </p:cNvPr>
          <p:cNvSpPr txBox="1"/>
          <p:nvPr/>
        </p:nvSpPr>
        <p:spPr>
          <a:xfrm>
            <a:off x="2645378" y="1145242"/>
            <a:ext cx="831215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Possible Reasons for Loan Acceptance with Low Credit Score: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Collateral or Assets: Providing valuable collateral or assets.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Stable Income: Demonstrating a stable and sufficient income.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Co-Signers or Guarantors: Having a co-signer with a higher credit score.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Possible Reasons for Loan Rejection with Higher Credit Score: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Insufficient Income: Income not sufficient to cover the loan.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Credit Report Details: Presence of negative items in the credit report.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Unstable Employment: History of unstable employment.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Loan Amount Requested: Requesting an unusually high loan amount.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Lender's Criteria: Specific policies and risk tolerance of the lender.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Additional Considerations: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Loan Purpose: Purpose of the loan may influence approval.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Credit Scoring Model: Different models may weigh factors differently.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Application Details: Accuracy and completeness of application information.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22533-CEB2-2D51-1185-50300F474254}"/>
              </a:ext>
            </a:extLst>
          </p:cNvPr>
          <p:cNvSpPr txBox="1"/>
          <p:nvPr/>
        </p:nvSpPr>
        <p:spPr>
          <a:xfrm>
            <a:off x="303836" y="498911"/>
            <a:ext cx="3048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Initial Findings</a:t>
            </a:r>
            <a:endParaRPr lang="en-IN" sz="3600" dirty="0">
              <a:solidFill>
                <a:srgbClr val="C00000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031C090-6A4C-FE42-074F-95188D568145}"/>
              </a:ext>
            </a:extLst>
          </p:cNvPr>
          <p:cNvSpPr/>
          <p:nvPr/>
        </p:nvSpPr>
        <p:spPr>
          <a:xfrm rot="19904820">
            <a:off x="9794546" y="230141"/>
            <a:ext cx="712514" cy="677921"/>
          </a:xfrm>
          <a:prstGeom prst="hex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26D7EEA-4E46-0BD4-8028-6BE8531BC7DE}"/>
              </a:ext>
            </a:extLst>
          </p:cNvPr>
          <p:cNvSpPr/>
          <p:nvPr/>
        </p:nvSpPr>
        <p:spPr>
          <a:xfrm rot="20113231">
            <a:off x="-754584" y="5255606"/>
            <a:ext cx="2601591" cy="2303762"/>
          </a:xfrm>
          <a:prstGeom prst="hexagon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240CD97E-3DC4-208F-396F-3DB407A03A3C}"/>
              </a:ext>
            </a:extLst>
          </p:cNvPr>
          <p:cNvSpPr/>
          <p:nvPr/>
        </p:nvSpPr>
        <p:spPr>
          <a:xfrm rot="19869295">
            <a:off x="3226048" y="653126"/>
            <a:ext cx="5088047" cy="4294794"/>
          </a:xfrm>
          <a:prstGeom prst="hexagon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33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BE16C-2BCB-9386-3C22-42A3A17F4F8B}"/>
              </a:ext>
            </a:extLst>
          </p:cNvPr>
          <p:cNvSpPr txBox="1"/>
          <p:nvPr/>
        </p:nvSpPr>
        <p:spPr>
          <a:xfrm>
            <a:off x="3560719" y="295655"/>
            <a:ext cx="51159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lgerian" panose="04020705040A02060702" pitchFamily="82" charset="0"/>
                <a:cs typeface="Times New Roman" panose="02020603050405020304" pitchFamily="18" charset="0"/>
              </a:rPr>
              <a:t>Data Preprocessing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E63A09-242C-765A-11FD-8798C17F6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6"/>
          <a:stretch/>
        </p:blipFill>
        <p:spPr>
          <a:xfrm>
            <a:off x="782320" y="1035729"/>
            <a:ext cx="10530841" cy="5526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12CB9B-1A1E-F4FD-39A8-17A7AFBD179A}"/>
              </a:ext>
            </a:extLst>
          </p:cNvPr>
          <p:cNvSpPr/>
          <p:nvPr/>
        </p:nvSpPr>
        <p:spPr>
          <a:xfrm>
            <a:off x="10749281" y="5709920"/>
            <a:ext cx="563880" cy="4978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D796D-7D20-6C57-1C6A-C1218C23C517}"/>
              </a:ext>
            </a:extLst>
          </p:cNvPr>
          <p:cNvSpPr/>
          <p:nvPr/>
        </p:nvSpPr>
        <p:spPr>
          <a:xfrm>
            <a:off x="11099800" y="3180080"/>
            <a:ext cx="213361" cy="60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32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12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5EA98-4795-E61D-2F1C-632289DBB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FE45EC-65CE-CE3C-1D3D-9365F50CB1A8}"/>
              </a:ext>
            </a:extLst>
          </p:cNvPr>
          <p:cNvSpPr/>
          <p:nvPr/>
        </p:nvSpPr>
        <p:spPr>
          <a:xfrm>
            <a:off x="0" y="0"/>
            <a:ext cx="3705225" cy="6858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F0EBED-7637-1866-5EEF-11EBC84155EC}"/>
              </a:ext>
            </a:extLst>
          </p:cNvPr>
          <p:cNvSpPr txBox="1"/>
          <p:nvPr/>
        </p:nvSpPr>
        <p:spPr>
          <a:xfrm>
            <a:off x="285749" y="2752303"/>
            <a:ext cx="4029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cs typeface="Times New Roman" panose="02020603050405020304" charset="0"/>
                <a:sym typeface="+mn-ea"/>
              </a:rPr>
              <a:t>Models Used</a:t>
            </a:r>
            <a:endParaRPr lang="en-US" sz="3600" dirty="0">
              <a:latin typeface="Algerian" panose="04020705040A02060702" pitchFamily="82" charset="0"/>
              <a:cs typeface="Times New Roman" panose="02020603050405020304" charset="0"/>
            </a:endParaRPr>
          </a:p>
          <a:p>
            <a:endParaRPr lang="en-IN" sz="2800" dirty="0">
              <a:latin typeface="Algerian" panose="04020705040A02060702" pitchFamily="8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0557B9-3D15-5A9A-4BBB-CFB017CF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682" y="2435533"/>
            <a:ext cx="1608150" cy="1584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F81B53-B665-928F-6A21-32B0C187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15556"/>
          <a:stretch/>
        </p:blipFill>
        <p:spPr bwMode="auto">
          <a:xfrm>
            <a:off x="4328014" y="354946"/>
            <a:ext cx="1608150" cy="1258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A45D6-E5F3-FE41-5779-C518FD7CEC69}"/>
              </a:ext>
            </a:extLst>
          </p:cNvPr>
          <p:cNvSpPr txBox="1"/>
          <p:nvPr/>
        </p:nvSpPr>
        <p:spPr>
          <a:xfrm>
            <a:off x="4209110" y="1593909"/>
            <a:ext cx="184785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IN" sz="2000" b="1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IN" sz="2000" b="1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en-IN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IN" sz="2000" b="1" dirty="0" err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GaussianNB</a:t>
            </a:r>
            <a:endParaRPr lang="en-US" altLang="en-IN" sz="2000" b="1" dirty="0"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56CAA-E60E-8FAB-0281-8DF2E0664386}"/>
              </a:ext>
            </a:extLst>
          </p:cNvPr>
          <p:cNvSpPr txBox="1"/>
          <p:nvPr/>
        </p:nvSpPr>
        <p:spPr>
          <a:xfrm>
            <a:off x="9140732" y="3929088"/>
            <a:ext cx="192405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I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lang="en-US" altLang="en-IN" sz="2000" b="1" dirty="0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) Decision Tree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ABFDF98-FEE2-0AA5-A412-265A1E19C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1" t="15652" r="6756"/>
          <a:stretch/>
        </p:blipFill>
        <p:spPr bwMode="auto">
          <a:xfrm>
            <a:off x="8406580" y="293621"/>
            <a:ext cx="3267076" cy="16072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FE0865-4DDC-9627-4DCF-AB3062A613AD}"/>
              </a:ext>
            </a:extLst>
          </p:cNvPr>
          <p:cNvSpPr txBox="1"/>
          <p:nvPr/>
        </p:nvSpPr>
        <p:spPr>
          <a:xfrm>
            <a:off x="8806630" y="1812583"/>
            <a:ext cx="2466975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IN" sz="2000" b="1" dirty="0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2) Random Forest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5C3F7E1-9B72-0C4F-C01D-55C84C1D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028" y="2383738"/>
            <a:ext cx="2060466" cy="154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B06CE6-1FA6-7051-FC35-1A795456DE5C}"/>
              </a:ext>
            </a:extLst>
          </p:cNvPr>
          <p:cNvSpPr txBox="1"/>
          <p:nvPr/>
        </p:nvSpPr>
        <p:spPr>
          <a:xfrm>
            <a:off x="4288563" y="3963212"/>
            <a:ext cx="224790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I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r>
              <a:rPr lang="en-US" altLang="en-IN" sz="2000" b="1" dirty="0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) SVM Classifier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06125-D154-988C-2E41-2E48A99DF969}"/>
              </a:ext>
            </a:extLst>
          </p:cNvPr>
          <p:cNvSpPr txBox="1"/>
          <p:nvPr/>
        </p:nvSpPr>
        <p:spPr>
          <a:xfrm>
            <a:off x="4436348" y="6359337"/>
            <a:ext cx="1466849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IN" sz="2000" b="1" dirty="0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5)</a:t>
            </a:r>
            <a:r>
              <a:rPr lang="en-US" altLang="en-IN" sz="2000" b="1" dirty="0" err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XGBoost</a:t>
            </a:r>
            <a:endParaRPr lang="en-US" altLang="en-IN" sz="2000" b="1" dirty="0"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13FE4C8-8930-6498-D5CA-BCD90B47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26" y="4914483"/>
            <a:ext cx="2781630" cy="154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B0BA740-F51E-7974-9C9A-2EBE6FD79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21" y="4699593"/>
            <a:ext cx="1659744" cy="165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D0D9DC-558A-EC78-76CD-0F1BD63D7AA0}"/>
              </a:ext>
            </a:extLst>
          </p:cNvPr>
          <p:cNvSpPr txBox="1"/>
          <p:nvPr/>
        </p:nvSpPr>
        <p:spPr>
          <a:xfrm>
            <a:off x="8758885" y="6322823"/>
            <a:ext cx="2620315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IN" sz="2000" b="1" dirty="0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6) ANN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6219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2-06 101206">
            <a:extLst>
              <a:ext uri="{FF2B5EF4-FFF2-40B4-BE49-F238E27FC236}">
                <a16:creationId xmlns:a16="http://schemas.microsoft.com/office/drawing/2014/main" id="{3BC94349-C12A-EB03-09F8-627E3C5ED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065"/>
            <a:ext cx="5805805" cy="6325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CA03C-26BC-8C38-A990-11303FCF16E6}"/>
              </a:ext>
            </a:extLst>
          </p:cNvPr>
          <p:cNvSpPr txBox="1"/>
          <p:nvPr/>
        </p:nvSpPr>
        <p:spPr>
          <a:xfrm>
            <a:off x="512181" y="2946286"/>
            <a:ext cx="4659259" cy="1154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+mj-ea"/>
                <a:cs typeface="Times New Roman" panose="02020603050405020304" charset="0"/>
              </a:rPr>
              <a:t>Evaluation Metrics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+mj-ea"/>
                <a:cs typeface="Times New Roman" panose="02020603050405020304" charset="0"/>
              </a:rPr>
              <a:t>             of </a:t>
            </a:r>
            <a:r>
              <a:rPr lang="en-US" sz="32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+mj-ea"/>
                <a:cs typeface="Times New Roman" panose="02020603050405020304" charset="0"/>
              </a:rPr>
              <a:t>Svm</a:t>
            </a:r>
            <a:endParaRPr lang="en-US" sz="32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  <a:ea typeface="+mj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8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7E40B60-0902-7C33-8AFC-9E3C3AA843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F94DB-936C-F4CB-3A8E-975E30065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24047" r="3733" b="15600"/>
          <a:stretch/>
        </p:blipFill>
        <p:spPr>
          <a:xfrm>
            <a:off x="0" y="0"/>
            <a:ext cx="12193943" cy="5939287"/>
          </a:xfrm>
          <a:prstGeom prst="rect">
            <a:avLst/>
          </a:prstGeom>
        </p:spPr>
      </p:pic>
      <p:pic>
        <p:nvPicPr>
          <p:cNvPr id="3" name="Picture 2" descr="Screenshot 2024-02-06 102240">
            <a:extLst>
              <a:ext uri="{FF2B5EF4-FFF2-40B4-BE49-F238E27FC236}">
                <a16:creationId xmlns:a16="http://schemas.microsoft.com/office/drawing/2014/main" id="{141EA21C-0861-CB45-6217-1945368A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0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3860800"/>
            <a:ext cx="12192001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189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988F5C-331D-CDB3-4601-32292F36DBD5}"/>
              </a:ext>
            </a:extLst>
          </p:cNvPr>
          <p:cNvSpPr txBox="1"/>
          <p:nvPr/>
        </p:nvSpPr>
        <p:spPr>
          <a:xfrm>
            <a:off x="4061279" y="204215"/>
            <a:ext cx="40694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lgerian" panose="04020705040A02060702" pitchFamily="82" charset="0"/>
                <a:cs typeface="Times New Roman" panose="02020603050405020304" pitchFamily="18" charset="0"/>
              </a:rPr>
              <a:t>User Interface</a:t>
            </a:r>
          </a:p>
        </p:txBody>
      </p:sp>
      <p:pic>
        <p:nvPicPr>
          <p:cNvPr id="10242" name="Picture 2" descr="Macbook Pro PNG Transparent Images Free Download | Vector Files | Pngtree">
            <a:extLst>
              <a:ext uri="{FF2B5EF4-FFF2-40B4-BE49-F238E27FC236}">
                <a16:creationId xmlns:a16="http://schemas.microsoft.com/office/drawing/2014/main" id="{BD96D768-7F43-6165-23BE-377E492CF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17069" r="3534" b="17393"/>
          <a:stretch/>
        </p:blipFill>
        <p:spPr bwMode="auto">
          <a:xfrm>
            <a:off x="4460240" y="1185869"/>
            <a:ext cx="7538720" cy="531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52859-B657-0574-DA19-28A600EE7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2214880"/>
            <a:ext cx="4148762" cy="24282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50F963F-2FB5-CADE-1A60-9154CC396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7588150"/>
                  </p:ext>
                </p:extLst>
              </p:nvPr>
            </p:nvGraphicFramePr>
            <p:xfrm>
              <a:off x="5391452" y="1443989"/>
              <a:ext cx="5632148" cy="3402331"/>
            </p:xfrm>
            <a:graphic>
              <a:graphicData uri="http://schemas.microsoft.com/office/powerpoint/2016/slidezoom">
                <pslz:sldZm>
                  <pslz:sldZmObj sldId="267" cId="1926174032">
                    <pslz:zmPr id="{CE80CEDE-DA48-4D9D-AEDA-94C0AE41F5B9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32148" cy="340233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F50F963F-2FB5-CADE-1A60-9154CC396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1452" y="1443989"/>
                <a:ext cx="5632148" cy="34023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76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868E3-139B-C0E7-643F-5AD952F31E98}"/>
              </a:ext>
            </a:extLst>
          </p:cNvPr>
          <p:cNvSpPr txBox="1"/>
          <p:nvPr/>
        </p:nvSpPr>
        <p:spPr>
          <a:xfrm>
            <a:off x="4540108" y="1234723"/>
            <a:ext cx="6097554" cy="2999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From a proper analysis of positive points and constraints on the component, it can be safely concluded that the product is a highly efficient component.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This application is working properly and meeting to all Banker requirements.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This component can be easily plugged in many other systems.</a:t>
            </a:r>
            <a:endParaRPr lang="en-US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A2089B17-EF52-7599-4D42-5656DB8B4C88}"/>
              </a:ext>
            </a:extLst>
          </p:cNvPr>
          <p:cNvSpPr txBox="1"/>
          <p:nvPr/>
        </p:nvSpPr>
        <p:spPr>
          <a:xfrm>
            <a:off x="3529964" y="4792280"/>
            <a:ext cx="6426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ANN and SVM performed the best based on the evaluation Criteria.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9879D2-1900-415A-678B-B4E6724D5018}"/>
              </a:ext>
            </a:extLst>
          </p:cNvPr>
          <p:cNvSpPr>
            <a:spLocks noGrp="1"/>
          </p:cNvSpPr>
          <p:nvPr/>
        </p:nvSpPr>
        <p:spPr>
          <a:xfrm>
            <a:off x="251513" y="3145543"/>
            <a:ext cx="2454052" cy="3029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Conclusion</a:t>
            </a:r>
            <a:endParaRPr lang="en-US" sz="3600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33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13F3BE-13DB-6EC1-3269-67F502B8C353}"/>
              </a:ext>
            </a:extLst>
          </p:cNvPr>
          <p:cNvSpPr txBox="1"/>
          <p:nvPr/>
        </p:nvSpPr>
        <p:spPr>
          <a:xfrm>
            <a:off x="1319212" y="1831329"/>
            <a:ext cx="188118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F9AA1C-E258-8FF6-5A6A-EB61DD10790A}"/>
              </a:ext>
            </a:extLst>
          </p:cNvPr>
          <p:cNvSpPr/>
          <p:nvPr/>
        </p:nvSpPr>
        <p:spPr>
          <a:xfrm>
            <a:off x="723900" y="1981200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5DB460E-F7D5-B741-CC3F-F7B7CF9C1B93}"/>
              </a:ext>
            </a:extLst>
          </p:cNvPr>
          <p:cNvSpPr/>
          <p:nvPr/>
        </p:nvSpPr>
        <p:spPr>
          <a:xfrm>
            <a:off x="723900" y="2695575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68A5A-C47E-85FE-E84A-00B0AA91B85F}"/>
              </a:ext>
            </a:extLst>
          </p:cNvPr>
          <p:cNvSpPr txBox="1"/>
          <p:nvPr/>
        </p:nvSpPr>
        <p:spPr>
          <a:xfrm>
            <a:off x="1319211" y="2591871"/>
            <a:ext cx="2538413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Project Overview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0A7EF1E-2D2B-0A47-3F77-1F83D51325F0}"/>
              </a:ext>
            </a:extLst>
          </p:cNvPr>
          <p:cNvSpPr/>
          <p:nvPr/>
        </p:nvSpPr>
        <p:spPr>
          <a:xfrm>
            <a:off x="723900" y="3409950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6F68E3-C70D-1D81-EC25-4C4BA21923E5}"/>
              </a:ext>
            </a:extLst>
          </p:cNvPr>
          <p:cNvSpPr/>
          <p:nvPr/>
        </p:nvSpPr>
        <p:spPr>
          <a:xfrm>
            <a:off x="723900" y="4124321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95215D-33E8-1C23-A02C-F95CF5D6CBBB}"/>
              </a:ext>
            </a:extLst>
          </p:cNvPr>
          <p:cNvSpPr txBox="1"/>
          <p:nvPr/>
        </p:nvSpPr>
        <p:spPr>
          <a:xfrm>
            <a:off x="1319211" y="3260079"/>
            <a:ext cx="2781300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4BE0F1-AF80-9BC2-F2E6-7EB122D8F99D}"/>
              </a:ext>
            </a:extLst>
          </p:cNvPr>
          <p:cNvSpPr txBox="1"/>
          <p:nvPr/>
        </p:nvSpPr>
        <p:spPr>
          <a:xfrm>
            <a:off x="1319211" y="3974450"/>
            <a:ext cx="2686050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Proposed Solution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0CBA1A2-9B87-A317-D6FB-E5613F561F3E}"/>
              </a:ext>
            </a:extLst>
          </p:cNvPr>
          <p:cNvSpPr/>
          <p:nvPr/>
        </p:nvSpPr>
        <p:spPr>
          <a:xfrm>
            <a:off x="754856" y="4838692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71CB64A-56F9-B390-D7E0-1C0FAB1469F9}"/>
              </a:ext>
            </a:extLst>
          </p:cNvPr>
          <p:cNvSpPr/>
          <p:nvPr/>
        </p:nvSpPr>
        <p:spPr>
          <a:xfrm>
            <a:off x="754856" y="5553063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495B52D-FD60-BCFB-6343-DE590D127A3D}"/>
              </a:ext>
            </a:extLst>
          </p:cNvPr>
          <p:cNvSpPr/>
          <p:nvPr/>
        </p:nvSpPr>
        <p:spPr>
          <a:xfrm>
            <a:off x="6600825" y="1981200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6411F81-B2B6-411C-16E8-9369CD0F03E4}"/>
              </a:ext>
            </a:extLst>
          </p:cNvPr>
          <p:cNvSpPr/>
          <p:nvPr/>
        </p:nvSpPr>
        <p:spPr>
          <a:xfrm>
            <a:off x="6600825" y="2695574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CC9C02A-1F00-60D4-DA59-6F487990061A}"/>
              </a:ext>
            </a:extLst>
          </p:cNvPr>
          <p:cNvSpPr/>
          <p:nvPr/>
        </p:nvSpPr>
        <p:spPr>
          <a:xfrm>
            <a:off x="6600825" y="3409948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191D85B-AFB7-88D1-6F8A-8A83F15B8836}"/>
              </a:ext>
            </a:extLst>
          </p:cNvPr>
          <p:cNvSpPr/>
          <p:nvPr/>
        </p:nvSpPr>
        <p:spPr>
          <a:xfrm>
            <a:off x="6600825" y="4124321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A9AC8D5-38D4-22F5-31D0-0FF417F165CB}"/>
              </a:ext>
            </a:extLst>
          </p:cNvPr>
          <p:cNvSpPr/>
          <p:nvPr/>
        </p:nvSpPr>
        <p:spPr>
          <a:xfrm>
            <a:off x="6584156" y="4838691"/>
            <a:ext cx="361950" cy="161925"/>
          </a:xfrm>
          <a:prstGeom prst="rightArrow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24E869-4565-1315-F51E-A8A5E5C5FA80}"/>
              </a:ext>
            </a:extLst>
          </p:cNvPr>
          <p:cNvSpPr txBox="1"/>
          <p:nvPr/>
        </p:nvSpPr>
        <p:spPr>
          <a:xfrm>
            <a:off x="1319211" y="4688821"/>
            <a:ext cx="1447800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899726-5E05-3E95-F135-29BFFE9B380F}"/>
              </a:ext>
            </a:extLst>
          </p:cNvPr>
          <p:cNvSpPr txBox="1"/>
          <p:nvPr/>
        </p:nvSpPr>
        <p:spPr>
          <a:xfrm>
            <a:off x="1290635" y="5403192"/>
            <a:ext cx="328612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Architectural Diagram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CDDE58-9F3C-D280-AA90-9C6C9BD28BE7}"/>
              </a:ext>
            </a:extLst>
          </p:cNvPr>
          <p:cNvSpPr txBox="1"/>
          <p:nvPr/>
        </p:nvSpPr>
        <p:spPr>
          <a:xfrm>
            <a:off x="7162800" y="1831329"/>
            <a:ext cx="2400300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EDA on dataset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49F966-5F09-F693-67F9-DF6FC375F3D2}"/>
              </a:ext>
            </a:extLst>
          </p:cNvPr>
          <p:cNvSpPr txBox="1"/>
          <p:nvPr/>
        </p:nvSpPr>
        <p:spPr>
          <a:xfrm>
            <a:off x="7162800" y="2545342"/>
            <a:ext cx="2781300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IN" sz="24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EE571F-938D-FBF4-35AB-D60AE1150DAA}"/>
              </a:ext>
            </a:extLst>
          </p:cNvPr>
          <p:cNvSpPr txBox="1"/>
          <p:nvPr/>
        </p:nvSpPr>
        <p:spPr>
          <a:xfrm>
            <a:off x="7162800" y="3260079"/>
            <a:ext cx="2538413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  <a:sym typeface="+mn-ea"/>
              </a:rPr>
              <a:t>Initial findings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9D9F85-245B-32E4-E932-1C6C55DF21DA}"/>
              </a:ext>
            </a:extLst>
          </p:cNvPr>
          <p:cNvSpPr txBox="1"/>
          <p:nvPr/>
        </p:nvSpPr>
        <p:spPr>
          <a:xfrm>
            <a:off x="7162799" y="3974450"/>
            <a:ext cx="2538413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  <a:sym typeface="+mn-ea"/>
              </a:rPr>
              <a:t>Evaluation metrics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3C9880-C81B-5DD1-4073-85D9E1447D39}"/>
              </a:ext>
            </a:extLst>
          </p:cNvPr>
          <p:cNvSpPr txBox="1"/>
          <p:nvPr/>
        </p:nvSpPr>
        <p:spPr>
          <a:xfrm>
            <a:off x="7162799" y="4694297"/>
            <a:ext cx="187642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  <a:sym typeface="+mn-ea"/>
              </a:rPr>
              <a:t>Conclusion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4" name="Arrow: Pentagon 53">
            <a:extLst>
              <a:ext uri="{FF2B5EF4-FFF2-40B4-BE49-F238E27FC236}">
                <a16:creationId xmlns:a16="http://schemas.microsoft.com/office/drawing/2014/main" id="{F29C1B68-EBBC-3E0F-6FCF-EC1B65DB0C9B}"/>
              </a:ext>
            </a:extLst>
          </p:cNvPr>
          <p:cNvSpPr/>
          <p:nvPr/>
        </p:nvSpPr>
        <p:spPr>
          <a:xfrm>
            <a:off x="0" y="457200"/>
            <a:ext cx="3409950" cy="971550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Table of Contents</a:t>
            </a:r>
            <a:endParaRPr lang="en-IN" sz="28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550685-7549-BE2A-F169-E0F631A28776}"/>
              </a:ext>
            </a:extLst>
          </p:cNvPr>
          <p:cNvSpPr/>
          <p:nvPr/>
        </p:nvSpPr>
        <p:spPr>
          <a:xfrm>
            <a:off x="2926097" y="907248"/>
            <a:ext cx="114300" cy="1388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0F2FEDE7-6DE6-1715-974D-1628E1CBCF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0421918"/>
                  </p:ext>
                </p:extLst>
              </p:nvPr>
            </p:nvGraphicFramePr>
            <p:xfrm rot="5400000">
              <a:off x="2926972" y="923347"/>
              <a:ext cx="120150" cy="106700"/>
            </p:xfrm>
            <a:graphic>
              <a:graphicData uri="http://schemas.microsoft.com/office/powerpoint/2016/slidezoom">
                <pslz:sldZm>
                  <pslz:sldZmObj sldId="258" cId="2175136369">
                    <pslz:zmPr id="{2A05AC56-AA33-43B1-AA6F-2FF383908975}" returnToParent="0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120150" cy="106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F2FEDE7-6DE6-1715-974D-1628E1CBCF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926972" y="923347"/>
                <a:ext cx="120150" cy="106700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6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00C8E9-7463-BF19-95A0-0A41C72FCD88}"/>
              </a:ext>
            </a:extLst>
          </p:cNvPr>
          <p:cNvSpPr/>
          <p:nvPr/>
        </p:nvSpPr>
        <p:spPr>
          <a:xfrm>
            <a:off x="0" y="0"/>
            <a:ext cx="4429125" cy="6858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E64C8-B8FE-0F73-793D-C70DB0564DCB}"/>
              </a:ext>
            </a:extLst>
          </p:cNvPr>
          <p:cNvSpPr txBox="1"/>
          <p:nvPr/>
        </p:nvSpPr>
        <p:spPr>
          <a:xfrm>
            <a:off x="400050" y="2439055"/>
            <a:ext cx="328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cs typeface="Times New Roman" panose="02020603050405020304" charset="0"/>
              </a:rPr>
              <a:t>Project Overview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F156A-A32C-ECE2-9857-B95122BD92DF}"/>
              </a:ext>
            </a:extLst>
          </p:cNvPr>
          <p:cNvSpPr txBox="1"/>
          <p:nvPr/>
        </p:nvSpPr>
        <p:spPr>
          <a:xfrm>
            <a:off x="5062537" y="914722"/>
            <a:ext cx="6096000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• Loans are the core business of banks</a:t>
            </a:r>
            <a:r>
              <a:rPr lang="en-US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• The main profit directly comes from the loan’s interest.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• Loans will be granted after an intensive process of verification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and validation.</a:t>
            </a: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• However, they still don’t have assurance if the applicant can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repay the loan with no difficulties.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• In this project we built a predictive model to predict if an</a:t>
            </a:r>
            <a:r>
              <a:rPr lang="en-US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applicant is eligible for the loan or not.</a:t>
            </a:r>
            <a:r>
              <a:rPr lang="en-US" dirty="0">
                <a:solidFill>
                  <a:srgbClr val="273239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513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F6B8B-16EA-8337-C7B2-40C127DA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679681-5AE8-DC1D-57D5-1A31C68AD945}"/>
              </a:ext>
            </a:extLst>
          </p:cNvPr>
          <p:cNvSpPr/>
          <p:nvPr/>
        </p:nvSpPr>
        <p:spPr>
          <a:xfrm>
            <a:off x="0" y="0"/>
            <a:ext cx="4429125" cy="6858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A17AA-333B-59F3-B655-44CC2350C792}"/>
              </a:ext>
            </a:extLst>
          </p:cNvPr>
          <p:cNvSpPr txBox="1"/>
          <p:nvPr/>
        </p:nvSpPr>
        <p:spPr>
          <a:xfrm>
            <a:off x="200024" y="2523703"/>
            <a:ext cx="40290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cs typeface="Times New Roman" panose="02020603050405020304" charset="0"/>
                <a:sym typeface="+mn-ea"/>
              </a:rPr>
              <a:t>Problem Statement</a:t>
            </a:r>
            <a:endParaRPr lang="en-US" sz="3600" dirty="0">
              <a:latin typeface="Algerian" panose="04020705040A02060702" pitchFamily="82" charset="0"/>
              <a:cs typeface="Times New Roman" panose="02020603050405020304" charset="0"/>
            </a:endParaRPr>
          </a:p>
          <a:p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1FD7F-1EDB-1E35-0599-A2EA27217A46}"/>
              </a:ext>
            </a:extLst>
          </p:cNvPr>
          <p:cNvSpPr txBox="1"/>
          <p:nvPr/>
        </p:nvSpPr>
        <p:spPr>
          <a:xfrm>
            <a:off x="5062537" y="914722"/>
            <a:ext cx="60960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Intensive time Consumption process of verification and validation.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Human errors can be identified during the validation process.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No cross referencing previous loan records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Lot of human resource required.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D618F-BB9B-D48B-FE56-D792A68B52F8}"/>
              </a:ext>
            </a:extLst>
          </p:cNvPr>
          <p:cNvSpPr txBox="1"/>
          <p:nvPr/>
        </p:nvSpPr>
        <p:spPr>
          <a:xfrm>
            <a:off x="5062537" y="4031808"/>
            <a:ext cx="6096000" cy="2166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Proposed Solution: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Our Machine learning model calculates all the parameters given and predicts if the applicant is eligible for loan or not 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Time required for verification, and validation reduces significantly.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1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A37DA0-758D-DBAA-8473-CC33AC29E438}"/>
              </a:ext>
            </a:extLst>
          </p:cNvPr>
          <p:cNvSpPr txBox="1"/>
          <p:nvPr/>
        </p:nvSpPr>
        <p:spPr>
          <a:xfrm>
            <a:off x="516271" y="312567"/>
            <a:ext cx="5429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Algerian" panose="04020705040A02060702" pitchFamily="82" charset="0"/>
                <a:cs typeface="Times New Roman" panose="02020603050405020304" charset="0"/>
              </a:rPr>
              <a:t>Architectural Diagram</a:t>
            </a:r>
            <a:endParaRPr lang="en-IN" sz="3200" dirty="0">
              <a:latin typeface="Algerian" panose="04020705040A02060702" pitchFamily="8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744182-15FE-1DCF-195B-94E327006553}"/>
              </a:ext>
            </a:extLst>
          </p:cNvPr>
          <p:cNvCxnSpPr/>
          <p:nvPr/>
        </p:nvCxnSpPr>
        <p:spPr>
          <a:xfrm>
            <a:off x="0" y="981075"/>
            <a:ext cx="4486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C6C6F4D-6F8D-A2A0-460B-68EA3D6D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40" y="2218506"/>
            <a:ext cx="681203" cy="68120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8EEC7-9BA9-A1E4-726C-3ABE44FA55E5}"/>
              </a:ext>
            </a:extLst>
          </p:cNvPr>
          <p:cNvSpPr txBox="1"/>
          <p:nvPr/>
        </p:nvSpPr>
        <p:spPr>
          <a:xfrm>
            <a:off x="1684866" y="3001683"/>
            <a:ext cx="171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Data Loading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D7D30-EC84-1354-F329-D26F72A6534E}"/>
              </a:ext>
            </a:extLst>
          </p:cNvPr>
          <p:cNvSpPr txBox="1"/>
          <p:nvPr/>
        </p:nvSpPr>
        <p:spPr>
          <a:xfrm>
            <a:off x="3453821" y="2839409"/>
            <a:ext cx="1279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EDA 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6849D-9512-34D9-2A22-9F59E62275A2}"/>
              </a:ext>
            </a:extLst>
          </p:cNvPr>
          <p:cNvSpPr txBox="1"/>
          <p:nvPr/>
        </p:nvSpPr>
        <p:spPr>
          <a:xfrm>
            <a:off x="4833887" y="2788994"/>
            <a:ext cx="1572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48823-FFA2-248F-74CD-A3E54C393DC8}"/>
              </a:ext>
            </a:extLst>
          </p:cNvPr>
          <p:cNvSpPr txBox="1"/>
          <p:nvPr/>
        </p:nvSpPr>
        <p:spPr>
          <a:xfrm>
            <a:off x="6353111" y="2876915"/>
            <a:ext cx="1833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ML Model 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2F491-F9CC-597C-FC01-7E5A7B1FA3C6}"/>
              </a:ext>
            </a:extLst>
          </p:cNvPr>
          <p:cNvSpPr txBox="1"/>
          <p:nvPr/>
        </p:nvSpPr>
        <p:spPr>
          <a:xfrm>
            <a:off x="6495986" y="4491913"/>
            <a:ext cx="1547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Model Evaluation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5860358-E169-84B0-868C-EB128F761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51" y="3873377"/>
            <a:ext cx="599195" cy="54062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29B232-D65D-F3A1-0610-D6662E56710E}"/>
              </a:ext>
            </a:extLst>
          </p:cNvPr>
          <p:cNvSpPr txBox="1"/>
          <p:nvPr/>
        </p:nvSpPr>
        <p:spPr>
          <a:xfrm>
            <a:off x="4799770" y="4491913"/>
            <a:ext cx="1380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Export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1DE1B5-E433-8D2C-0C3D-002721AF5F42}"/>
              </a:ext>
            </a:extLst>
          </p:cNvPr>
          <p:cNvSpPr txBox="1"/>
          <p:nvPr/>
        </p:nvSpPr>
        <p:spPr>
          <a:xfrm>
            <a:off x="7981917" y="2824907"/>
            <a:ext cx="2027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ML Model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re-training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8E00D5-49CA-B89C-11B9-3177E753AA74}"/>
              </a:ext>
            </a:extLst>
          </p:cNvPr>
          <p:cNvSpPr txBox="1"/>
          <p:nvPr/>
        </p:nvSpPr>
        <p:spPr>
          <a:xfrm>
            <a:off x="3965142" y="6131734"/>
            <a:ext cx="1288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UI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3883CEA-EC60-7DEF-13E9-3146F2F122A1}"/>
              </a:ext>
            </a:extLst>
          </p:cNvPr>
          <p:cNvSpPr/>
          <p:nvPr/>
        </p:nvSpPr>
        <p:spPr>
          <a:xfrm>
            <a:off x="2949908" y="2549946"/>
            <a:ext cx="561975" cy="1109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BB73564-73C6-9EF3-B129-B5C88371F1D7}"/>
              </a:ext>
            </a:extLst>
          </p:cNvPr>
          <p:cNvSpPr/>
          <p:nvPr/>
        </p:nvSpPr>
        <p:spPr>
          <a:xfrm>
            <a:off x="4535848" y="2513837"/>
            <a:ext cx="561975" cy="1109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83E1DC-29AA-48FA-0ACC-8ACB7AA91259}"/>
              </a:ext>
            </a:extLst>
          </p:cNvPr>
          <p:cNvSpPr/>
          <p:nvPr/>
        </p:nvSpPr>
        <p:spPr>
          <a:xfrm>
            <a:off x="6112458" y="2605302"/>
            <a:ext cx="561975" cy="1109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A84C64F-AD90-0CE3-CFDB-ED89B34F88BE}"/>
              </a:ext>
            </a:extLst>
          </p:cNvPr>
          <p:cNvSpPr/>
          <p:nvPr/>
        </p:nvSpPr>
        <p:spPr>
          <a:xfrm rot="10800000">
            <a:off x="7775626" y="2602836"/>
            <a:ext cx="561975" cy="1109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BCE800-FAC7-054F-47FB-C5961E933F39}"/>
              </a:ext>
            </a:extLst>
          </p:cNvPr>
          <p:cNvSpPr/>
          <p:nvPr/>
        </p:nvSpPr>
        <p:spPr>
          <a:xfrm rot="10800000">
            <a:off x="6180658" y="4093410"/>
            <a:ext cx="561975" cy="1109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D124940-3D4C-FFC8-C299-8A04D8D3832F}"/>
              </a:ext>
            </a:extLst>
          </p:cNvPr>
          <p:cNvSpPr/>
          <p:nvPr/>
        </p:nvSpPr>
        <p:spPr>
          <a:xfrm rot="5400000">
            <a:off x="7079987" y="3424509"/>
            <a:ext cx="364701" cy="1504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75046FA-6C72-A5E6-9BFF-0C2C60149E94}"/>
              </a:ext>
            </a:extLst>
          </p:cNvPr>
          <p:cNvSpPr/>
          <p:nvPr/>
        </p:nvSpPr>
        <p:spPr>
          <a:xfrm>
            <a:off x="3481629" y="5347539"/>
            <a:ext cx="561975" cy="1109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352BBA75-4E92-16DE-F647-68AD8CDC7747}"/>
              </a:ext>
            </a:extLst>
          </p:cNvPr>
          <p:cNvSpPr/>
          <p:nvPr/>
        </p:nvSpPr>
        <p:spPr>
          <a:xfrm>
            <a:off x="7830921" y="3649384"/>
            <a:ext cx="1367709" cy="482778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A1B0E08B-123D-FED6-87C5-C0F6C43E5350}"/>
              </a:ext>
            </a:extLst>
          </p:cNvPr>
          <p:cNvSpPr/>
          <p:nvPr/>
        </p:nvSpPr>
        <p:spPr>
          <a:xfrm rot="10800000">
            <a:off x="4393920" y="4103538"/>
            <a:ext cx="747671" cy="409641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Slide Zoom 51">
                <a:extLst>
                  <a:ext uri="{FF2B5EF4-FFF2-40B4-BE49-F238E27FC236}">
                    <a16:creationId xmlns:a16="http://schemas.microsoft.com/office/drawing/2014/main" id="{CCA8CBBC-87BE-1984-8D2A-3C0D989049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4170988"/>
                  </p:ext>
                </p:extLst>
              </p:nvPr>
            </p:nvGraphicFramePr>
            <p:xfrm>
              <a:off x="5267180" y="2168605"/>
              <a:ext cx="668021" cy="656303"/>
            </p:xfrm>
            <a:graphic>
              <a:graphicData uri="http://schemas.microsoft.com/office/powerpoint/2016/slidezoom">
                <pslz:sldZm>
                  <pslz:sldZmObj sldId="262" cId="89832121">
                    <pslz:zmPr id="{262259F8-C4D7-406F-B9DC-0B55683153A4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68021" cy="6563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Slide Zoom 51">
                <a:extLst>
                  <a:ext uri="{FF2B5EF4-FFF2-40B4-BE49-F238E27FC236}">
                    <a16:creationId xmlns:a16="http://schemas.microsoft.com/office/drawing/2014/main" id="{CCA8CBBC-87BE-1984-8D2A-3C0D989049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7180" y="2168605"/>
                <a:ext cx="668021" cy="6563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8F5D4776-71A4-2A4A-3786-5B4F31609A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8231613"/>
                  </p:ext>
                </p:extLst>
              </p:nvPr>
            </p:nvGraphicFramePr>
            <p:xfrm>
              <a:off x="3711176" y="2127024"/>
              <a:ext cx="672367" cy="760068"/>
            </p:xfrm>
            <a:graphic>
              <a:graphicData uri="http://schemas.microsoft.com/office/powerpoint/2016/slidezoom">
                <pslz:sldZm>
                  <pslz:sldZmObj sldId="271" cId="522548598">
                    <pslz:zmPr id="{078E5AD2-CAE1-4578-872E-88B8866A0EA2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2367" cy="76006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Slide Zoom 53">
                <a:extLst>
                  <a:ext uri="{FF2B5EF4-FFF2-40B4-BE49-F238E27FC236}">
                    <a16:creationId xmlns:a16="http://schemas.microsoft.com/office/drawing/2014/main" id="{8F5D4776-71A4-2A4A-3786-5B4F31609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1176" y="2127024"/>
                <a:ext cx="672367" cy="760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D7B129BC-6CB3-F2B8-0B28-4B433D323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6427556"/>
                  </p:ext>
                </p:extLst>
              </p:nvPr>
            </p:nvGraphicFramePr>
            <p:xfrm>
              <a:off x="6822641" y="2094483"/>
              <a:ext cx="805226" cy="805226"/>
            </p:xfrm>
            <a:graphic>
              <a:graphicData uri="http://schemas.microsoft.com/office/powerpoint/2016/slidezoom">
                <pslz:sldZm>
                  <pslz:sldZmObj sldId="260" cId="4162191815">
                    <pslz:zmPr id="{8B4BBE76-9968-4EE1-98AB-5CD71F3F246E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5226" cy="8052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extLst>
                  <a:ext uri="{FF2B5EF4-FFF2-40B4-BE49-F238E27FC236}">
                    <a16:creationId xmlns:a16="http://schemas.microsoft.com/office/drawing/2014/main" id="{D7B129BC-6CB3-F2B8-0B28-4B433D323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2641" y="2094483"/>
                <a:ext cx="805226" cy="8052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8" name="Slide Zoom 57">
                <a:extLst>
                  <a:ext uri="{FF2B5EF4-FFF2-40B4-BE49-F238E27FC236}">
                    <a16:creationId xmlns:a16="http://schemas.microsoft.com/office/drawing/2014/main" id="{3374FEB5-0AF1-9E47-934B-9B601A2043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026128"/>
                  </p:ext>
                </p:extLst>
              </p:nvPr>
            </p:nvGraphicFramePr>
            <p:xfrm>
              <a:off x="7030087" y="3948245"/>
              <a:ext cx="561976" cy="561976"/>
            </p:xfrm>
            <a:graphic>
              <a:graphicData uri="http://schemas.microsoft.com/office/powerpoint/2016/slidezoom">
                <pslz:sldZm>
                  <pslz:sldZmObj sldId="265" cId="4293488889">
                    <pslz:zmPr id="{AB01C5F8-B514-4F86-8CB5-D4253605B288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1976" cy="561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8" name="Slide Zoom 57">
                <a:extLst>
                  <a:ext uri="{FF2B5EF4-FFF2-40B4-BE49-F238E27FC236}">
                    <a16:creationId xmlns:a16="http://schemas.microsoft.com/office/drawing/2014/main" id="{3374FEB5-0AF1-9E47-934B-9B601A2043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0087" y="3948245"/>
                <a:ext cx="561976" cy="561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0" name="Slide Zoom 59">
                <a:extLst>
                  <a:ext uri="{FF2B5EF4-FFF2-40B4-BE49-F238E27FC236}">
                    <a16:creationId xmlns:a16="http://schemas.microsoft.com/office/drawing/2014/main" id="{DC29DE8A-2751-3685-F33C-D60D3A88AB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6515155"/>
                  </p:ext>
                </p:extLst>
              </p:nvPr>
            </p:nvGraphicFramePr>
            <p:xfrm>
              <a:off x="8640513" y="2100623"/>
              <a:ext cx="710423" cy="749891"/>
            </p:xfrm>
            <a:graphic>
              <a:graphicData uri="http://schemas.microsoft.com/office/powerpoint/2016/slidezoom">
                <pslz:sldZm>
                  <pslz:sldZmObj sldId="272" cId="4031893798">
                    <pslz:zmPr id="{8E51A8C9-6AAD-41A2-8FC3-81223F83EF7B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0423" cy="7498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0" name="Slide Zoom 59">
                <a:extLst>
                  <a:ext uri="{FF2B5EF4-FFF2-40B4-BE49-F238E27FC236}">
                    <a16:creationId xmlns:a16="http://schemas.microsoft.com/office/drawing/2014/main" id="{DC29DE8A-2751-3685-F33C-D60D3A88AB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0513" y="2100623"/>
                <a:ext cx="710423" cy="74989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168" name="Picture 7167">
            <a:extLst>
              <a:ext uri="{FF2B5EF4-FFF2-40B4-BE49-F238E27FC236}">
                <a16:creationId xmlns:a16="http://schemas.microsoft.com/office/drawing/2014/main" id="{DE769175-60D0-6019-9A67-16A88A7C1A9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3" r="15897"/>
          <a:stretch/>
        </p:blipFill>
        <p:spPr>
          <a:xfrm>
            <a:off x="1904946" y="4734996"/>
            <a:ext cx="1275469" cy="1306921"/>
          </a:xfrm>
          <a:prstGeom prst="flowChartConnector">
            <a:avLst/>
          </a:prstGeom>
        </p:spPr>
      </p:pic>
      <p:sp>
        <p:nvSpPr>
          <p:cNvPr id="7169" name="TextBox 7168">
            <a:extLst>
              <a:ext uri="{FF2B5EF4-FFF2-40B4-BE49-F238E27FC236}">
                <a16:creationId xmlns:a16="http://schemas.microsoft.com/office/drawing/2014/main" id="{64CC533C-D1B5-CA68-5F26-7BE90D0F45A8}"/>
              </a:ext>
            </a:extLst>
          </p:cNvPr>
          <p:cNvSpPr txBox="1"/>
          <p:nvPr/>
        </p:nvSpPr>
        <p:spPr>
          <a:xfrm>
            <a:off x="1896740" y="6061412"/>
            <a:ext cx="1288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imes New Roman" panose="02020603050405020304" charset="0"/>
                <a:ea typeface="Vidaloka"/>
                <a:cs typeface="Times New Roman" panose="02020603050405020304" charset="0"/>
                <a:sym typeface="Vidaloka"/>
              </a:rPr>
              <a:t>User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172" name="Slide Zoom 7171">
                <a:extLst>
                  <a:ext uri="{FF2B5EF4-FFF2-40B4-BE49-F238E27FC236}">
                    <a16:creationId xmlns:a16="http://schemas.microsoft.com/office/drawing/2014/main" id="{92E5CD36-C939-AEB3-4388-6F560CF2ED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7054315"/>
                  </p:ext>
                </p:extLst>
              </p:nvPr>
            </p:nvGraphicFramePr>
            <p:xfrm>
              <a:off x="4267692" y="4829159"/>
              <a:ext cx="658306" cy="1351878"/>
            </p:xfrm>
            <a:graphic>
              <a:graphicData uri="http://schemas.microsoft.com/office/powerpoint/2016/slidezoom">
                <pslz:sldZm>
                  <pslz:sldZmObj sldId="274" cId="4122769711">
                    <pslz:zmPr id="{F6A093FC-DFE8-4196-9B3B-E0C5B7587F24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8306" cy="13518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172" name="Slide Zoom 7171">
                <a:extLst>
                  <a:ext uri="{FF2B5EF4-FFF2-40B4-BE49-F238E27FC236}">
                    <a16:creationId xmlns:a16="http://schemas.microsoft.com/office/drawing/2014/main" id="{92E5CD36-C939-AEB3-4388-6F560CF2E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7692" y="4829159"/>
                <a:ext cx="658306" cy="13518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68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041B8173-5D2B-3DF0-A10C-80219422E2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8433643"/>
                  </p:ext>
                </p:extLst>
              </p:nvPr>
            </p:nvGraphicFramePr>
            <p:xfrm>
              <a:off x="726440" y="911224"/>
              <a:ext cx="10515600" cy="5184775"/>
            </p:xfrm>
            <a:graphic>
              <a:graphicData uri="http://schemas.microsoft.com/office/powerpoint/2016/summaryzoom">
                <psuz:summaryZm>
                  <psuz:summaryZmObj sectionId="{1A4B779B-B746-48FD-BBB8-5BF32666ED42}" offsetFactorX="-30664" offsetFactorY="-9773" scaleFactorX="64505" scaleFactorY="119000">
                    <psuz:zmPr id="{6E62A6AE-5B57-4905-8A88-67B1FB488C64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" y="416728"/>
                          <a:ext cx="2034926" cy="211166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3CE04E05-89D4-438C-8C50-715E20294D14}" offsetFactorX="-644" offsetFactorY="-19506" scaleFactorX="83092" scaleFactorY="137269">
                    <psuz:zmPr id="{7AE1B73B-9D93-486C-93CB-D6A2D4F05472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26841" y="81923"/>
                          <a:ext cx="2621286" cy="24358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4482CB30-4476-40E2-80C0-C6545958C54E}" scaleFactorX="74662" scaleFactorY="119460">
                    <psuz:zmPr id="{3B63A943-B11A-4C57-85DA-5B74822D06D1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353108" y="586070"/>
                          <a:ext cx="2355347" cy="211982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68722B7D-0419-488B-A337-2DE789280C31}" offsetFactorX="25443" offsetFactorY="22073" scaleFactorX="75488" scaleFactorY="141367">
                    <psuz:zmPr id="{71DBE518-0E89-499E-B3BA-698518BB9AE0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596762" y="2676195"/>
                          <a:ext cx="2381404" cy="25085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7DB59CA9-0533-490B-A172-36C919FD32CB}" offsetFactorX="42512" offsetFactorY="36450" scaleFactorX="42337" scaleFactorY="79406">
                    <psuz:zmPr id="{CB89ABC7-2741-4594-A08D-EFF149C341B5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31120" y="3481068"/>
                          <a:ext cx="1335596" cy="14090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041B8173-5D2B-3DF0-A10C-80219422E22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26440" y="911224"/>
                <a:ext cx="10515600" cy="5184775"/>
                <a:chOff x="726440" y="911224"/>
                <a:chExt cx="10515600" cy="5184775"/>
              </a:xfrm>
            </p:grpSpPr>
            <p:pic>
              <p:nvPicPr>
                <p:cNvPr id="2" name="Picture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45" y="1327952"/>
                  <a:ext cx="2034926" cy="2111664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3281" y="993147"/>
                  <a:ext cx="2621286" cy="2435849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9548" y="1497294"/>
                  <a:ext cx="2355347" cy="211982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6" name="Picture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3202" y="3587419"/>
                  <a:ext cx="2381404" cy="250856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7" name="Picture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7560" y="4392292"/>
                  <a:ext cx="1335596" cy="1409065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52254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0BFF40-36F1-22BB-8133-3E476AC84E59}"/>
              </a:ext>
            </a:extLst>
          </p:cNvPr>
          <p:cNvSpPr txBox="1"/>
          <p:nvPr/>
        </p:nvSpPr>
        <p:spPr>
          <a:xfrm>
            <a:off x="0" y="479169"/>
            <a:ext cx="4595149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 on the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AA06D-A960-3D8E-6C65-E95AFD501479}"/>
              </a:ext>
            </a:extLst>
          </p:cNvPr>
          <p:cNvSpPr txBox="1"/>
          <p:nvPr/>
        </p:nvSpPr>
        <p:spPr>
          <a:xfrm>
            <a:off x="2207790" y="1846991"/>
            <a:ext cx="6690167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key insights from the dataset.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null values.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Analysing data skewness.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outliers.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Unnecessary Features.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underlying assumptions.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1FE2E8-01B0-600E-D60D-615F8BF0F3E2}"/>
              </a:ext>
            </a:extLst>
          </p:cNvPr>
          <p:cNvCxnSpPr/>
          <p:nvPr/>
        </p:nvCxnSpPr>
        <p:spPr>
          <a:xfrm>
            <a:off x="0" y="1319514"/>
            <a:ext cx="38775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Hexagon 5">
            <a:extLst>
              <a:ext uri="{FF2B5EF4-FFF2-40B4-BE49-F238E27FC236}">
                <a16:creationId xmlns:a16="http://schemas.microsoft.com/office/drawing/2014/main" id="{0C39E9DA-6369-A42D-FD9E-2395B4BDADD4}"/>
              </a:ext>
            </a:extLst>
          </p:cNvPr>
          <p:cNvSpPr/>
          <p:nvPr/>
        </p:nvSpPr>
        <p:spPr>
          <a:xfrm rot="19773608">
            <a:off x="11213939" y="4745938"/>
            <a:ext cx="1956121" cy="1736202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851DEB1F-E921-558B-3130-9BD5DD443B86}"/>
              </a:ext>
            </a:extLst>
          </p:cNvPr>
          <p:cNvSpPr/>
          <p:nvPr/>
        </p:nvSpPr>
        <p:spPr>
          <a:xfrm rot="19355451">
            <a:off x="10544536" y="1259229"/>
            <a:ext cx="2754774" cy="2129742"/>
          </a:xfrm>
          <a:prstGeom prst="hexagon">
            <a:avLst>
              <a:gd name="adj" fmla="val 32586"/>
              <a:gd name="vf" fmla="val 11547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AA2CBE7-6EC3-3A12-4FD1-F739D4723C9C}"/>
              </a:ext>
            </a:extLst>
          </p:cNvPr>
          <p:cNvSpPr/>
          <p:nvPr/>
        </p:nvSpPr>
        <p:spPr>
          <a:xfrm rot="19355451">
            <a:off x="-1505140" y="4306249"/>
            <a:ext cx="4107011" cy="3303808"/>
          </a:xfrm>
          <a:prstGeom prst="hexagon">
            <a:avLst>
              <a:gd name="adj" fmla="val 32586"/>
              <a:gd name="vf" fmla="val 11547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E76C642B-086A-7EEE-D9C8-446415ACFAE8}"/>
              </a:ext>
            </a:extLst>
          </p:cNvPr>
          <p:cNvSpPr/>
          <p:nvPr/>
        </p:nvSpPr>
        <p:spPr>
          <a:xfrm rot="19886391">
            <a:off x="8361680" y="3163489"/>
            <a:ext cx="833120" cy="68580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00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27AA21C1-6FF9-342F-A2DA-EC75E797556B}"/>
              </a:ext>
            </a:extLst>
          </p:cNvPr>
          <p:cNvSpPr/>
          <p:nvPr/>
        </p:nvSpPr>
        <p:spPr>
          <a:xfrm rot="19999886">
            <a:off x="-713013" y="170614"/>
            <a:ext cx="2280213" cy="2164466"/>
          </a:xfrm>
          <a:prstGeom prst="hexagon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A5C5D0-5A72-80E5-4E35-C2039B1809D9}"/>
              </a:ext>
            </a:extLst>
          </p:cNvPr>
          <p:cNvSpPr txBox="1"/>
          <p:nvPr/>
        </p:nvSpPr>
        <p:spPr>
          <a:xfrm>
            <a:off x="0" y="4379763"/>
            <a:ext cx="4036670" cy="52322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Visualization 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3C6783-DA60-6911-E295-FC504EC67401}"/>
              </a:ext>
            </a:extLst>
          </p:cNvPr>
          <p:cNvSpPr/>
          <p:nvPr/>
        </p:nvSpPr>
        <p:spPr>
          <a:xfrm rot="19789341">
            <a:off x="10382491" y="5088523"/>
            <a:ext cx="2341944" cy="2087781"/>
          </a:xfrm>
          <a:prstGeom prst="hexagon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35FCBEC-6E84-F8B5-9394-4C0C8ACB4B7C}"/>
              </a:ext>
            </a:extLst>
          </p:cNvPr>
          <p:cNvSpPr/>
          <p:nvPr/>
        </p:nvSpPr>
        <p:spPr>
          <a:xfrm rot="20412113">
            <a:off x="1032505" y="3247076"/>
            <a:ext cx="721360" cy="589280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079AD-35FC-2437-44DC-0B6E5F9C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8" r="1361"/>
          <a:stretch/>
        </p:blipFill>
        <p:spPr>
          <a:xfrm>
            <a:off x="1931650" y="30273"/>
            <a:ext cx="10175793" cy="413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CD57C-41AC-E179-8D55-EDC21BF25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1619"/>
          <a:stretch/>
        </p:blipFill>
        <p:spPr>
          <a:xfrm>
            <a:off x="4135977" y="4080553"/>
            <a:ext cx="4935895" cy="287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7EC3DA08-BA2D-49BA-7272-DA638501FB21}"/>
              </a:ext>
            </a:extLst>
          </p:cNvPr>
          <p:cNvSpPr/>
          <p:nvPr/>
        </p:nvSpPr>
        <p:spPr>
          <a:xfrm rot="20567726">
            <a:off x="2773964" y="4918722"/>
            <a:ext cx="703888" cy="614402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Screenshot 2024-02-06 102822">
            <a:extLst>
              <a:ext uri="{FF2B5EF4-FFF2-40B4-BE49-F238E27FC236}">
                <a16:creationId xmlns:a16="http://schemas.microsoft.com/office/drawing/2014/main" id="{C7281565-D4E2-198B-040C-AFBBE968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73" y="1715663"/>
            <a:ext cx="4681742" cy="32526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 descr="Screenshot 2024-02-06 102913">
            <a:extLst>
              <a:ext uri="{FF2B5EF4-FFF2-40B4-BE49-F238E27FC236}">
                <a16:creationId xmlns:a16="http://schemas.microsoft.com/office/drawing/2014/main" id="{5A194D9D-AC42-1859-455A-BD55E1C7A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29" y="246936"/>
            <a:ext cx="4261319" cy="30950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 descr="Screenshot 2024-02-06 102906">
            <a:extLst>
              <a:ext uri="{FF2B5EF4-FFF2-40B4-BE49-F238E27FC236}">
                <a16:creationId xmlns:a16="http://schemas.microsoft.com/office/drawing/2014/main" id="{D49A4B33-952B-7882-48E1-6DFF87848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329" y="3515996"/>
            <a:ext cx="4261319" cy="29853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B61826-6F96-5C01-65BC-44D2D780C111}"/>
              </a:ext>
            </a:extLst>
          </p:cNvPr>
          <p:cNvSpPr txBox="1"/>
          <p:nvPr/>
        </p:nvSpPr>
        <p:spPr>
          <a:xfrm>
            <a:off x="0" y="246936"/>
            <a:ext cx="3231036" cy="523220"/>
          </a:xfrm>
          <a:prstGeom prst="rect">
            <a:avLst/>
          </a:prstGeom>
          <a:solidFill>
            <a:srgbClr val="CC000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EDA on the Dataset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8497918-8ED7-1BE4-F5AA-0C3A45FB591F}"/>
              </a:ext>
            </a:extLst>
          </p:cNvPr>
          <p:cNvSpPr/>
          <p:nvPr/>
        </p:nvSpPr>
        <p:spPr>
          <a:xfrm rot="19162666">
            <a:off x="-536191" y="5228765"/>
            <a:ext cx="2473368" cy="2163782"/>
          </a:xfrm>
          <a:prstGeom prst="hexagon">
            <a:avLst>
              <a:gd name="adj" fmla="val 26222"/>
              <a:gd name="vf" fmla="val 115470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B1474CDC-F587-3660-CF82-59E43E8264E9}"/>
              </a:ext>
            </a:extLst>
          </p:cNvPr>
          <p:cNvSpPr/>
          <p:nvPr/>
        </p:nvSpPr>
        <p:spPr>
          <a:xfrm rot="19865105">
            <a:off x="11631372" y="930565"/>
            <a:ext cx="1121255" cy="1168887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9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539</Words>
  <Application>Microsoft Office PowerPoint</Application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Ashwini Sravanthi Manthena</dc:creator>
  <cp:lastModifiedBy>aiunika-1@outlook.com</cp:lastModifiedBy>
  <cp:revision>6</cp:revision>
  <dcterms:created xsi:type="dcterms:W3CDTF">2024-02-06T15:58:42Z</dcterms:created>
  <dcterms:modified xsi:type="dcterms:W3CDTF">2024-02-07T20:12:51Z</dcterms:modified>
</cp:coreProperties>
</file>